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7" r:id="rId5"/>
    <p:sldId id="258" r:id="rId6"/>
    <p:sldId id="264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9" r:id="rId16"/>
    <p:sldId id="268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C400-C4F1-49E2-AAA1-C34F2EA9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49C33-52BD-4573-A1ED-831B12815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22E7-00E4-402E-B44E-74207213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A82-38E0-4FE0-BA86-57FCB787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B812-0366-4830-B1E1-9A34698A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3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2A03-213F-408B-95F0-0A6AFA7E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06BEC-9C48-44ED-B488-58E8AF266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35E1-CD0E-4A00-8B85-6A36B9D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76809-061D-496B-AEE5-0611FCAB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DDBF-C71F-4F6B-81B3-7BA19BA8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5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E17EF-2AD4-4888-9902-E001D4F13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0F76F-4481-42DD-9050-E42B4137E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4BEF-1540-40EB-A782-1BFBE5C2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DF02B-CAF6-45DD-A939-409142AF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9FA2-8E3C-4F4A-82B2-378FC0CA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819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2150-2AAA-444B-8C2D-A6B44F4D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7984-E190-47F5-ACDD-E7500785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B8A40-A962-4623-A052-4D3960ED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CBCB-1D2E-450E-8D80-68344C4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C6B1-2030-42AB-B076-CB4C7B2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C821-3863-4512-9CED-6973F9F5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00E97-F257-4137-8156-FCBAD79BF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4559-8678-4AB2-B415-A0B328F5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7CEC-967E-4606-8942-B1684027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27EBD-C596-4081-98D3-AF55D3B2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ED8-7131-4739-B1B8-CC5E7D1B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360A-8F8E-4BA7-B2B3-7E63CE349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295E9-9FEF-4AFE-AADF-E27DE739C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461C-7FDA-4571-B4A4-547750F4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97828-2554-4BFB-8CCF-FCACDAD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9C4BD-4E2E-4BA0-BF69-87583FE3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FE62-5E55-4489-A5ED-E2AA5A0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670B6-3DE4-4918-9535-8C33F5A55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7CA8F-4F77-48C4-9D92-B2E7713FB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C1E3C-91C2-4BFC-81F4-486B10FD7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E5564-B77F-40F3-AD99-AC13ED0E6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FBC3D-3C9A-4A46-BF80-BDADE57B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080AC-BDC3-4997-A6F8-EEB8AFB2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A98A8-268D-405B-8649-A189636E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22C5-5D36-4BF4-A46D-1C4D5E4C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058C6-F88B-41BF-8094-68AB6D7C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226D1-EF94-46A5-AA87-0A457E2F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4D38E-7D54-4BBE-8D40-61B3B91E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7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5B489-C311-4EC6-AFA8-F34D864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CEA91-7737-4805-9673-08BEBE7C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81DDF-F876-4459-91D3-453CEAA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FFA4-11E1-4EBB-9266-6817A0DB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7A00-135F-4239-8A29-702E2564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28B1B-DE54-48A6-9AE5-6DA41B81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64517-C5E4-40EA-939F-F718CA47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AA0D-007B-44F6-A0EE-ABCE2304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D883-9366-4504-8790-353CCA13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FBDD-EB5E-4E80-93B7-C3CC8248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4C637-6B65-45D9-BCB2-7CBF45AC3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4F6C3-85C2-4771-90F7-249902D7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059C9-54A9-4693-BD23-68D238D7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8591E-8E00-4809-B392-93A98A79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0C531-E757-4922-A849-4FC63A8B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2B8AB-D3B6-43EC-BC13-5E72C6DE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9B933-BACD-490E-8410-74EFE267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7F81-3BF5-4DFE-9264-4172A02A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F614-E963-45F3-92A2-34CE14D65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93D2-D4F7-4442-8A26-7B19F29BD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94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chemeClr val="bg1"/>
                </a:solidFill>
              </a:rPr>
              <a:t>Vežba </a:t>
            </a:r>
            <a:r>
              <a:rPr lang="en-US" sz="2800" b="1" dirty="0">
                <a:solidFill>
                  <a:schemeClr val="bg1"/>
                </a:solidFill>
              </a:rPr>
              <a:t>7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II </a:t>
            </a:r>
            <a:r>
              <a:rPr lang="en-US" sz="2800" b="1" dirty="0" err="1">
                <a:solidFill>
                  <a:schemeClr val="bg1"/>
                </a:solidFill>
              </a:rPr>
              <a:t>princip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termodinamike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b="1" dirty="0">
                <a:solidFill>
                  <a:schemeClr val="bg1"/>
                </a:solidFill>
              </a:rPr>
              <a:t>Termodinamika sa termotehnikom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D3F6-CC15-4764-AB5E-25CB741B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cs typeface="Arial" panose="020B0604020202020204" pitchFamily="34" charset="0"/>
              </a:rPr>
              <a:t>Toplotni</a:t>
            </a:r>
            <a:r>
              <a:rPr lang="en-US" b="1" dirty="0">
                <a:cs typeface="Arial" panose="020B0604020202020204" pitchFamily="34" charset="0"/>
              </a:rPr>
              <a:t> T,s </a:t>
            </a:r>
            <a:r>
              <a:rPr lang="en-US" b="1" dirty="0" err="1">
                <a:cs typeface="Arial" panose="020B0604020202020204" pitchFamily="34" charset="0"/>
              </a:rPr>
              <a:t>dijagram</a:t>
            </a:r>
            <a:endParaRPr lang="sr-Latn-R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47C387-EE08-4052-88D8-FDB74D1B0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t="47834" r="50000" b="26171"/>
          <a:stretch/>
        </p:blipFill>
        <p:spPr>
          <a:xfrm>
            <a:off x="1180867" y="1983997"/>
            <a:ext cx="3444141" cy="368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A058A-F04B-4370-BC37-868F8CF98AC4}"/>
                  </a:ext>
                </a:extLst>
              </p:cNvPr>
              <p:cNvSpPr txBox="1"/>
              <p:nvPr/>
            </p:nvSpPr>
            <p:spPr>
              <a:xfrm>
                <a:off x="4518994" y="1690688"/>
                <a:ext cx="6096000" cy="5220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+mj-lt"/>
                  <a:buAutoNum type="arabicPeriod"/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Adijabatski (izentropski) proces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𝑐𝑜𝑛𝑠𝑡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    ∆</m:t>
                      </m:r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=0;∆</m:t>
                      </m:r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=0;</m:t>
                      </m:r>
                    </m:oMath>
                  </m:oMathPara>
                </a14:m>
                <a:endParaRPr lang="sr-Latn-RS" sz="18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Izotermski proces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𝑐𝑜𝑛𝑠𝑡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sr-Latn-R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Font typeface="+mj-lt"/>
                  <a:buAutoNum type="arabicPeriod" startAt="3"/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Politropski proces</a:t>
                </a:r>
              </a:p>
              <a:p>
                <a:pPr marL="0" indent="0" algn="just">
                  <a:buNone/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Kako je </a:t>
                </a:r>
                <a14:m>
                  <m:oMath xmlns:m="http://schemas.openxmlformats.org/officeDocument/2006/math">
                    <m:r>
                      <a:rPr lang="sr-Latn-R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sr-Latn-R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sr-Latn-R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Latn-R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𝑐𝑑𝑇</m:t>
                    </m:r>
                    <m:r>
                      <a:rPr lang="sr-Latn-R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sr-Latn-R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sr-Latn-R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  <m:f>
                      <m:fPr>
                        <m:ctrlPr>
                          <a:rPr lang="sr-Latn-R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sr-Latn-R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sr-Latn-R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num>
                      <m:den>
                        <m:r>
                          <a:rPr lang="sr-Latn-R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sr-Latn-R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  <m:r>
                      <a:rPr lang="sr-Latn-R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𝑑𝑇</m:t>
                    </m:r>
                  </m:oMath>
                </a14:m>
                <a:endParaRPr lang="sr-Latn-RS" sz="18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𝑑𝑠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a:rPr lang="sr-Latn-R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sub>
                      </m:sSub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𝑑𝑇</m:t>
                          </m:r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sr-Latn-R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sr-Latn-R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  <m:r>
                      <a:rPr lang="sr-Latn-R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Latn-R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sr-Latn-R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sr-Latn-R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sub>
                      </m:sSub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den>
                      </m:f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𝑙𝑛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sr-Latn-R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4. Izobarski proces</a:t>
                </a:r>
              </a:p>
              <a:p>
                <a:pPr marL="0" indent="0" algn="just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𝑑𝑠</m:t>
                      </m:r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a:rPr lang="sr-Latn-RS" sz="1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𝑑𝑇</m:t>
                          </m:r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a:rPr lang="sr-Latn-R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𝑙𝑛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auto">
                  <a:spcAft>
                    <a:spcPts val="0"/>
                  </a:spcAft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5. Izohorski proces</a:t>
                </a:r>
              </a:p>
              <a:p>
                <a:pPr marL="0" indent="0" algn="just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𝑑𝑠</m:t>
                      </m:r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a:rPr lang="sr-Latn-RS" sz="1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𝑑𝑇</m:t>
                          </m:r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a:rPr lang="sr-Latn-RS" sz="1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𝑙𝑛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A058A-F04B-4370-BC37-868F8CF98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94" y="1690688"/>
                <a:ext cx="6096000" cy="5220916"/>
              </a:xfrm>
              <a:prstGeom prst="rect">
                <a:avLst/>
              </a:prstGeom>
              <a:blipFill>
                <a:blip r:embed="rId3"/>
                <a:stretch>
                  <a:fillRect l="-800" t="-58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C95C51-D6D9-4E91-95F8-A6F7CD782C24}"/>
                  </a:ext>
                </a:extLst>
              </p:cNvPr>
              <p:cNvSpPr txBox="1"/>
              <p:nvPr/>
            </p:nvSpPr>
            <p:spPr>
              <a:xfrm>
                <a:off x="9992139" y="5673122"/>
                <a:ext cx="2199861" cy="560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1,2,</m:t>
                            </m:r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1,2,</m:t>
                            </m:r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sr-Latn-R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R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sr-Latn-R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RS" sz="18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𝜒</m:t>
                    </m:r>
                    <m:r>
                      <a:rPr lang="sr-Latn-R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sr-Latn-R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sr-Latn-R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C95C51-D6D9-4E91-95F8-A6F7CD782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139" y="5673122"/>
                <a:ext cx="2199861" cy="560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84B051D6-4A30-482F-87D0-AE08D75B6BAE}"/>
              </a:ext>
            </a:extLst>
          </p:cNvPr>
          <p:cNvSpPr/>
          <p:nvPr/>
        </p:nvSpPr>
        <p:spPr>
          <a:xfrm>
            <a:off x="9416075" y="5360824"/>
            <a:ext cx="576064" cy="11848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1E065-240C-4CB5-ADC0-E8884732EFEE}"/>
              </a:ext>
            </a:extLst>
          </p:cNvPr>
          <p:cNvSpPr txBox="1"/>
          <p:nvPr/>
        </p:nvSpPr>
        <p:spPr>
          <a:xfrm>
            <a:off x="9945354" y="6169400"/>
            <a:ext cx="2199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Pa je izobara položenija od izohore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4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7B402-D70F-46CB-82C7-B33545840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4157"/>
                <a:ext cx="10515600" cy="5222806"/>
              </a:xfrm>
            </p:spPr>
            <p:txBody>
              <a:bodyPr/>
              <a:lstStyle/>
              <a:p>
                <a:pPr indent="45720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6.1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Džulovom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ciklusu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koji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ostvaruje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gasnoj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turbini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dovođenje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odvođenje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𝑐𝑜𝑛𝑠𝑡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.)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odnos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pritisaka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7.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Najviša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900°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ulazi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20°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Naći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stepen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korisnosti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ciklusa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7B402-D70F-46CB-82C7-B33545840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4157"/>
                <a:ext cx="10515600" cy="5222806"/>
              </a:xfrm>
              <a:blipFill>
                <a:blip r:embed="rId2"/>
                <a:stretch>
                  <a:fillRect r="-46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B4ED6-A149-4AC8-8811-F12539B98B70}"/>
                  </a:ext>
                </a:extLst>
              </p:cNvPr>
              <p:cNvSpPr txBox="1"/>
              <p:nvPr/>
            </p:nvSpPr>
            <p:spPr>
              <a:xfrm>
                <a:off x="7871791" y="2095666"/>
                <a:ext cx="3482010" cy="373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+273=</m:t>
                      </m:r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293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600" b="0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sr-Latn-RS" sz="16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sr-Latn-RS" sz="16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sr-Latn-R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1173</m:t>
                    </m:r>
                  </m:oMath>
                </a14:m>
                <a:r>
                  <a:rPr lang="sr-Latn-RS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r-Latn-R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RS" sz="1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sr-Latn-RS" sz="16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B4ED6-A149-4AC8-8811-F12539B98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791" y="2095666"/>
                <a:ext cx="3482010" cy="3734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72FCBB4-8EAB-4FF6-A47B-31A2026470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52" t="34974" r="16196" b="10966"/>
          <a:stretch/>
        </p:blipFill>
        <p:spPr>
          <a:xfrm>
            <a:off x="1272208" y="2658510"/>
            <a:ext cx="6599583" cy="29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5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20CA43-56FD-41E7-956B-E24C228E8D1D}"/>
                  </a:ext>
                </a:extLst>
              </p:cNvPr>
              <p:cNvSpPr txBox="1"/>
              <p:nvPr/>
            </p:nvSpPr>
            <p:spPr>
              <a:xfrm>
                <a:off x="3048000" y="1549426"/>
                <a:ext cx="6096000" cy="3765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20CA43-56FD-41E7-956B-E24C228E8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49426"/>
                <a:ext cx="6096000" cy="3765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52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5E969A-BA85-43A2-855D-B12887764344}"/>
                  </a:ext>
                </a:extLst>
              </p:cNvPr>
              <p:cNvSpPr txBox="1"/>
              <p:nvPr/>
            </p:nvSpPr>
            <p:spPr>
              <a:xfrm>
                <a:off x="1616765" y="649356"/>
                <a:ext cx="8772939" cy="5784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=293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1−1,4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1,4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=510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sup>
                      </m:sSubSup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=1173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1−1,4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1,4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=672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29,1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1173−510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=665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29,1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𝑘𝑚𝑜𝑙𝐾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28,96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𝑘𝑚𝑜𝑙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672−293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=381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381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665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=0,42=42%</m:t>
                      </m:r>
                    </m:oMath>
                  </m:oMathPara>
                </a14:m>
                <a:endParaRPr lang="sr-Latn-R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5E969A-BA85-43A2-855D-B12887764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65" y="649356"/>
                <a:ext cx="8772939" cy="5784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93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B71D-DECB-484D-8545-9FE1EFA8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Drugi princip termodinamike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B7B09-B991-4245-8DE8-E3C61DF1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Drugi princip termodinamike govori o uslovima koje treba ispunuti za transformaciju jednog oblika energije u drugi. </a:t>
            </a:r>
          </a:p>
          <a:p>
            <a:pPr algn="just"/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Postoje ograničenja pri transformaciji toplotne energije u mehaničku.</a:t>
            </a:r>
          </a:p>
          <a:p>
            <a:pPr algn="just"/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Clausiusov postulat: „Toplota nikada ne može da prelazi sama od sebe od toplotnog izvora sa nižom temperaturom na toplotni izvor sa višom temperaturom.“ (primer takvog prelaska toplote, uz utrošak rada je frižider)</a:t>
            </a:r>
          </a:p>
          <a:p>
            <a:pPr algn="just"/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Max Planck: „Nije moguće sagraditi mašinu sa periodičnim dejstvom, koja bi podizala teret i hladila izvor toplote.“</a:t>
            </a:r>
          </a:p>
          <a:p>
            <a:pPr algn="just"/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Wilhelm Ostwald: „Nemoguće je stvoriti perpetum mobile druge vrste.“</a:t>
            </a:r>
          </a:p>
          <a:p>
            <a:pPr algn="just"/>
            <a:r>
              <a:rPr lang="sr-Latn-R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Formulacija II principa termodinamike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: „Iz predhodno izloženog vidimo da je nemoguće u mašinama sa periodičnim dejstvom celokupnu dovedenu kolličinu toplote Q od zagrejača radnom telu, iskoristiit za dobijanje mehaničkog rada W. Uvek se jedan deo nepovratno gubi (Q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- se od radnog tela predaje hladnjaku, neiskorišćena za dobijanje rada)“.</a:t>
            </a:r>
          </a:p>
          <a:p>
            <a:pPr algn="just"/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3044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DEB4-37E8-4DC7-867D-CD04A79B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Matematički oblik II principa termodinamike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12A070-9A66-4D48-A998-4F22D5E301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 predhodno izloženog vidimo da veličina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sr-Latn-R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ima osobinu veličine stanja jer </a:t>
                </a: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sr-Latn-R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To znači da taj odnos predstavlja totalni diferencijal neke veličine stanja. Clausius je tu veličinu obeležio sa </a:t>
                </a:r>
                <a:r>
                  <a:rPr lang="sr-Latn-RS" sz="28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 nazvao je </a:t>
                </a:r>
                <a:r>
                  <a:rPr lang="sr-Latn-RS" sz="28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entropija.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sr-Latn-R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sr-Latn-R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𝑑𝑆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𝑇𝑑𝑆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𝑇𝑑𝑠</m:t>
                      </m:r>
                    </m:oMath>
                  </m:oMathPara>
                </a14:m>
                <a:endParaRPr lang="sr-Latn-RS" sz="2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sr-Latn-R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r-Latn-R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a:rPr lang="sr-Latn-R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r-Latn-R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sr-Latn-R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</m:t>
                      </m:r>
                      <m:r>
                        <a:rPr lang="sr-Latn-R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𝑘𝑔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𝑑𝑠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=0 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∮"/>
                              <m:limLoc m:val="undOvr"/>
                              <m:subHide m:val="on"/>
                              <m:supHide m:val="on"/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𝑑𝑆</m:t>
                              </m:r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12A070-9A66-4D48-A998-4F22D5E30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401" r="-115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36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FEDD-93DA-41D7-AA77-F5BA9870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>
                <a:latin typeface="+mn-lt"/>
                <a:cs typeface="Arial" panose="020B0604020202020204" pitchFamily="34" charset="0"/>
              </a:rPr>
              <a:t>Kružni procesi. Termodinamički stepen iskorišćenja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36CF4F-01C0-45E4-A36C-11BC185BBE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8433" y="1971398"/>
                <a:ext cx="4916557" cy="2282549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sr-Latn-RS" sz="2800" dirty="0"/>
                  <a:t>U toplotnim postrojenjima za dobijanje snage radno telo obavlja pravi- desnokretni kružni ciklus. U delu 1   2</a:t>
                </a:r>
                <a:r>
                  <a:rPr lang="en-US" sz="2800" dirty="0"/>
                  <a:t> se </a:t>
                </a:r>
                <a:r>
                  <a:rPr lang="en-US" sz="2800" dirty="0" err="1"/>
                  <a:t>dovodi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toplota</a:t>
                </a:r>
                <a:r>
                  <a:rPr lang="en-US" sz="2800" dirty="0"/>
                  <a:t> </a:t>
                </a:r>
                <a:r>
                  <a:rPr lang="sr-Latn-RS" sz="2800" dirty="0"/>
                  <a:t>i</a:t>
                </a:r>
                <a:r>
                  <a:rPr lang="en-US" sz="2800" dirty="0"/>
                  <a:t> </a:t>
                </a:r>
                <a:r>
                  <a:rPr lang="sr-Latn-RS" sz="2800" dirty="0"/>
                  <a:t>dobija rad, a u delu 2→1 se odvodi toplota a troši rad, pa je koristan rad ciklusa:</a:t>
                </a:r>
              </a:p>
              <a:p>
                <a:pPr marL="0" indent="0">
                  <a:buNone/>
                </a:pPr>
                <a:endParaRPr lang="sr-Latn-R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sr-Latn-R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36CF4F-01C0-45E4-A36C-11BC185BBE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433" y="1971398"/>
                <a:ext cx="4916557" cy="2282549"/>
              </a:xfrm>
              <a:blipFill>
                <a:blip r:embed="rId2"/>
                <a:stretch>
                  <a:fillRect l="-1489" t="-5333" r="-161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C74DA00-2C3D-4382-911B-69D9F7B7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436" y="1859144"/>
            <a:ext cx="2877561" cy="31397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C67E24-FDE7-43FC-BA1A-0AF53C3809FD}"/>
              </a:ext>
            </a:extLst>
          </p:cNvPr>
          <p:cNvCxnSpPr>
            <a:cxnSpLocks/>
          </p:cNvCxnSpPr>
          <p:nvPr/>
        </p:nvCxnSpPr>
        <p:spPr>
          <a:xfrm>
            <a:off x="10098156" y="2564780"/>
            <a:ext cx="2385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00BB67-43E7-402D-98C1-B936179E41F4}"/>
                  </a:ext>
                </a:extLst>
              </p:cNvPr>
              <p:cNvSpPr txBox="1"/>
              <p:nvPr/>
            </p:nvSpPr>
            <p:spPr>
              <a:xfrm>
                <a:off x="1306533" y="5034242"/>
                <a:ext cx="9625309" cy="1484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Kako je iz I principa termodinamike: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sr-Latn-R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sr-Latn-R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R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R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možemo definisati termodinamički stepen iskorišćenja:</a:t>
                </a:r>
              </a:p>
              <a:p>
                <a:pPr marL="0" indent="0">
                  <a:buNone/>
                </a:pPr>
                <a:endParaRPr lang="sr-Latn-R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sr-Latn-R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sr-Latn-R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8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sr-Latn-R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sr-Latn-R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sr-Latn-RS" sz="18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00BB67-43E7-402D-98C1-B936179E4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33" y="5034242"/>
                <a:ext cx="9625309" cy="1484958"/>
              </a:xfrm>
              <a:prstGeom prst="rect">
                <a:avLst/>
              </a:prstGeom>
              <a:blipFill>
                <a:blip r:embed="rId4"/>
                <a:stretch>
                  <a:fillRect l="-507" t="-246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90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1DB6-E66F-4DA5-B87A-04241D8E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>
                <a:cs typeface="Arial" panose="020B0604020202020204" pitchFamily="34" charset="0"/>
              </a:rPr>
              <a:t>Carnot-ov ciklus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0820B7-65CF-4D7E-9BA9-452E7659A899}"/>
                  </a:ext>
                </a:extLst>
              </p:cNvPr>
              <p:cNvSpPr txBox="1"/>
              <p:nvPr/>
            </p:nvSpPr>
            <p:spPr>
              <a:xfrm>
                <a:off x="5353879" y="1534518"/>
                <a:ext cx="6096000" cy="5152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To je desnokretni kružni ciklus koji se sastoji iz 2 izoterme  i 2 adijabate. Toplota se dovodi u delu 1     2, a odvodi u delu 3→4.</a:t>
                </a:r>
              </a:p>
              <a:p>
                <a:pPr marL="0" indent="0" algn="just">
                  <a:buNone/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Rad adijabatske ekspanzije (&gt;0) jednak je radu adijabatske kompresije (&lt;0), pa je koristan rad razlika izotermske ekspanzije (1→2) i izotermske kompresije (3→4)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𝑡𝑐</m:t>
                          </m:r>
                        </m:sub>
                      </m:sSub>
                      <m:r>
                        <a:rPr lang="sr-Latn-R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sr-Latn-R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f>
                        <m:fPr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𝑙𝑛</m:t>
                          </m:r>
                          <m:f>
                            <m:fPr>
                              <m:type m:val="skw"/>
                              <m:ctrlP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𝑇𝑙𝑛</m:t>
                          </m:r>
                          <m:f>
                            <m:fPr>
                              <m:type m:val="skw"/>
                              <m:ctrlP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sr-Latn-R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sr-Latn-RS" dirty="0"/>
              </a:p>
              <a:p>
                <a:pPr marL="0" indent="0" algn="just">
                  <a:buNone/>
                </a:pPr>
                <a:endParaRPr lang="sr-Latn-RS" dirty="0"/>
              </a:p>
              <a:p>
                <a:pPr marL="0" indent="0" algn="just">
                  <a:buNone/>
                </a:pPr>
                <a:r>
                  <a:rPr lang="sr-Latn-RS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ermodinamički stepen iskorišćenja Carnotovog ciklusa: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b>
                          <m: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𝑡𝑐</m:t>
                          </m:r>
                        </m:sub>
                      </m:sSub>
                      <m:r>
                        <a:rPr lang="sr-Latn-R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a:rPr lang="sr-Latn-R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sr-Latn-R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sr-Latn-R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Iz dobijenog izraza vidi se da stepen iskorišćenja Carnotovog ciklusa zavisi samo od krajnjih temperatura procesa, odnosno temperatura izvora toplote.</a:t>
                </a:r>
              </a:p>
              <a:p>
                <a:pPr marL="0" indent="0" algn="just">
                  <a:buNone/>
                </a:pPr>
                <a:endParaRPr lang="sr-Latn-R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0820B7-65CF-4D7E-9BA9-452E7659A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879" y="1534518"/>
                <a:ext cx="6096000" cy="5152693"/>
              </a:xfrm>
              <a:prstGeom prst="rect">
                <a:avLst/>
              </a:prstGeom>
              <a:blipFill>
                <a:blip r:embed="rId2"/>
                <a:stretch>
                  <a:fillRect l="-800" t="-710" r="-90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E30B606-706B-4127-B672-9E5F1A11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17" y="1534518"/>
            <a:ext cx="2859272" cy="3407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1C5986-7DBD-4739-8920-714F71B195C1}"/>
              </a:ext>
            </a:extLst>
          </p:cNvPr>
          <p:cNvSpPr txBox="1"/>
          <p:nvPr/>
        </p:nvSpPr>
        <p:spPr>
          <a:xfrm>
            <a:off x="503582" y="5042325"/>
            <a:ext cx="41479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sr-Latn-R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Carnotova teorema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sr-Latn-RS" sz="1800" i="1" dirty="0">
                <a:latin typeface="Arial" panose="020B0604020202020204" pitchFamily="34" charset="0"/>
                <a:cs typeface="Arial" panose="020B0604020202020204" pitchFamily="34" charset="0"/>
              </a:rPr>
              <a:t>TERMODINAMIČKI STEPEN ISKORIŠĆENJA ZAVISI SAMO OD TEMPERATURE ZAGREJAČA I TEMPERATURE HLADNJAKA, A NE ZAVISI OD VRSTEE RADNOG TELA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56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BF49-2C13-449B-BC69-069290C5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Džulov ciklus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CE0B3-AD4C-4768-9997-A52BCD4DE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46643" y="1558165"/>
                <a:ext cx="5708373" cy="478962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Ovaj ciklus se sastoji od 2 izobare i dve adijabate. Desnokretni se koristi kod toplotnih turbina a levokretni kod rashladnih postrojenja.</a:t>
                </a:r>
              </a:p>
              <a:p>
                <a:pPr marL="0" indent="0" algn="just">
                  <a:buNone/>
                </a:pPr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𝜂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Proces od 1→2 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3,4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sr-Latn-R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𝜂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sr-Latn-R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𝜒</m:t>
                              </m:r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CE0B3-AD4C-4768-9997-A52BCD4DE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6643" y="1558165"/>
                <a:ext cx="5708373" cy="4789625"/>
              </a:xfrm>
              <a:blipFill>
                <a:blip r:embed="rId2"/>
                <a:stretch>
                  <a:fillRect l="-1067" t="-2548" r="-10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7E8E08C-84ED-48FB-81ED-28EA00590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57" y="1690687"/>
            <a:ext cx="3051026" cy="287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6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88DA-716E-4C78-BA91-C1214A53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Ottov ciklus</a:t>
            </a:r>
            <a:endParaRPr lang="sr-Latn-R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0A81A-3ECC-4BAB-8A29-89C86CAEB5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47790" y="1825625"/>
                <a:ext cx="4532245" cy="3541505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Ottov ciklus se koristi kod motora sa unutrašnjim sagorevanjem (SUS motora). Sastoji se od dve izohore i dve adijabate:</a:t>
                </a:r>
              </a:p>
              <a:p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4→1 kompresija smeše;</a:t>
                </a:r>
              </a:p>
              <a:p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1→2 paljenje uz dovodjenje toplote Q;</a:t>
                </a:r>
              </a:p>
              <a:p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2→3 ekspanzija smeše;</a:t>
                </a:r>
              </a:p>
              <a:p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3→4 izduvavanje uz odvodjenje toplote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0A81A-3ECC-4BAB-8A29-89C86CAEB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47790" y="1825625"/>
                <a:ext cx="4532245" cy="3541505"/>
              </a:xfrm>
              <a:blipFill>
                <a:blip r:embed="rId2"/>
                <a:stretch>
                  <a:fillRect l="-1747" t="-4131" r="-2016" b="-68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2CF0153-6FED-4611-AA1D-B0131101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46" y="2129224"/>
            <a:ext cx="281050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2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62AE-6981-4579-9C82-9509FE93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Dieselov ciklus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A584B1-D456-4FC3-ACB6-980D6A019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8859" y="1825625"/>
                <a:ext cx="5724941" cy="4351338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Koristi se kod dizel motora sa unutrašnjim sagorevanjem. Ima dve adijabate, jednu izobaru i jednu izohoru. Po izobari se dovodi toplota , a po izohori se odvodi.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𝜂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sr-Latn-RS" sz="2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3,4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A584B1-D456-4FC3-ACB6-980D6A019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8859" y="1825625"/>
                <a:ext cx="5724941" cy="4351338"/>
              </a:xfrm>
              <a:blipFill>
                <a:blip r:embed="rId2"/>
                <a:stretch>
                  <a:fillRect l="-1596" t="-2241" r="-180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BD130C6-195E-4C64-B939-FB70A99F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59" y="1690688"/>
            <a:ext cx="2737341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1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F6EA-000B-4195-BB1C-547F95DF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Sabatheov ciklus</a:t>
            </a:r>
            <a:endParaRPr lang="sr-Latn-R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0BEFED-ADCB-4B1C-BEA1-5E329BD24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1222" y="2189003"/>
            <a:ext cx="3035429" cy="2820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C7B79A-3819-4F07-826E-05ED65A19608}"/>
              </a:ext>
            </a:extLst>
          </p:cNvPr>
          <p:cNvSpPr txBox="1"/>
          <p:nvPr/>
        </p:nvSpPr>
        <p:spPr>
          <a:xfrm>
            <a:off x="3207027" y="515509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Kombinovano dovodjenje toplote. Ovakav ciklus spada u poboljšanu verziju Otto i Dieselovog ciklusa i takodje se koristi kod motora sa unutrašnjim sagorevanjem.</a:t>
            </a:r>
          </a:p>
        </p:txBody>
      </p:sp>
    </p:spTree>
    <p:extLst>
      <p:ext uri="{BB962C8B-B14F-4D97-AF65-F5344CB8AC3E}">
        <p14:creationId xmlns:p14="http://schemas.microsoft.com/office/powerpoint/2010/main" val="141386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937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Vežba 7 II princip termodinamike</vt:lpstr>
      <vt:lpstr>Drugi princip termodinamike</vt:lpstr>
      <vt:lpstr>Matematički oblik II principa termodinamike</vt:lpstr>
      <vt:lpstr>Kružni procesi. Termodinamički stepen iskorišćenja</vt:lpstr>
      <vt:lpstr>Carnot-ov ciklus</vt:lpstr>
      <vt:lpstr>Džulov ciklus</vt:lpstr>
      <vt:lpstr>Ottov ciklus</vt:lpstr>
      <vt:lpstr>Dieselov ciklus</vt:lpstr>
      <vt:lpstr>Sabatheov ciklus</vt:lpstr>
      <vt:lpstr>Toplotni T,s dijagram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4 Unutrašnja energija</dc:title>
  <dc:creator>Milena</dc:creator>
  <cp:lastModifiedBy>Milena</cp:lastModifiedBy>
  <cp:revision>37</cp:revision>
  <dcterms:created xsi:type="dcterms:W3CDTF">2021-03-25T15:13:20Z</dcterms:created>
  <dcterms:modified xsi:type="dcterms:W3CDTF">2022-04-27T13:20:35Z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